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96" r:id="rId5"/>
    <p:sldId id="300" r:id="rId6"/>
    <p:sldId id="294" r:id="rId7"/>
    <p:sldId id="301" r:id="rId8"/>
    <p:sldId id="297" r:id="rId9"/>
    <p:sldId id="302" r:id="rId10"/>
    <p:sldId id="293" r:id="rId11"/>
    <p:sldId id="304" r:id="rId12"/>
    <p:sldId id="282" r:id="rId13"/>
    <p:sldId id="309" r:id="rId14"/>
    <p:sldId id="342" r:id="rId15"/>
    <p:sldId id="407" r:id="rId16"/>
    <p:sldId id="326" r:id="rId17"/>
    <p:sldId id="332" r:id="rId18"/>
    <p:sldId id="327" r:id="rId19"/>
    <p:sldId id="385" r:id="rId20"/>
    <p:sldId id="356" r:id="rId21"/>
    <p:sldId id="334" r:id="rId22"/>
    <p:sldId id="346" r:id="rId23"/>
    <p:sldId id="414" r:id="rId24"/>
    <p:sldId id="347" r:id="rId25"/>
    <p:sldId id="351" r:id="rId26"/>
    <p:sldId id="386" r:id="rId27"/>
    <p:sldId id="390" r:id="rId28"/>
    <p:sldId id="391" r:id="rId29"/>
    <p:sldId id="363" r:id="rId30"/>
    <p:sldId id="364" r:id="rId31"/>
    <p:sldId id="366" r:id="rId32"/>
    <p:sldId id="365" r:id="rId33"/>
    <p:sldId id="367" r:id="rId34"/>
    <p:sldId id="368" r:id="rId35"/>
    <p:sldId id="369" r:id="rId36"/>
    <p:sldId id="389" r:id="rId37"/>
    <p:sldId id="400" r:id="rId38"/>
    <p:sldId id="305" r:id="rId39"/>
    <p:sldId id="402" r:id="rId40"/>
    <p:sldId id="396" r:id="rId41"/>
    <p:sldId id="378" r:id="rId42"/>
    <p:sldId id="411" r:id="rId43"/>
    <p:sldId id="373" r:id="rId44"/>
    <p:sldId id="374" r:id="rId45"/>
    <p:sldId id="375" r:id="rId46"/>
    <p:sldId id="383" r:id="rId47"/>
    <p:sldId id="380" r:id="rId48"/>
    <p:sldId id="399" r:id="rId49"/>
    <p:sldId id="379" r:id="rId50"/>
    <p:sldId id="307" r:id="rId51"/>
    <p:sldId id="258" r:id="rId5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00FF"/>
    <a:srgbClr val="E68900"/>
    <a:srgbClr val="086886"/>
    <a:srgbClr val="6699FF"/>
    <a:srgbClr val="FFCCCC"/>
    <a:srgbClr val="A50021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6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A66B-E219-4B58-A3E7-CCBF3C2976B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0A86-8997-4DA5-A7C1-F64D43FB9781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B4D8-D567-4137-BA4D-31DF24D5029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66C22-5499-48ED-A9A8-32E9EC894B7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53925-4510-45EC-8F09-4A48F205730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8C518-3AD8-4AEC-9FD5-9C67C3A57B2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AB081-EA9F-426F-AB68-292477C1AA3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45242-F8F0-4095-872D-6E627C0769D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60460-48D3-45A7-AE68-2B9594BD2FD1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C2802-6E47-4634-A14B-9A4803BA05E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CB0F8-E425-4E59-A743-154383BB46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CA43291-9CCE-4D60-8122-C2DC28D8B798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noordegraaf.nl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arfishandspider.com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inju/1960432516/" TargetMode="External"/><Relationship Id="rId13" Type="http://schemas.openxmlformats.org/officeDocument/2006/relationships/hyperlink" Target="http://images.salon.com/opinion/feature/2004/04/07/al_qaidas/story.jpg" TargetMode="External"/><Relationship Id="rId18" Type="http://schemas.openxmlformats.org/officeDocument/2006/relationships/hyperlink" Target="http://www.flickr.com/photos/krazydad/3870810/in/set-104096/" TargetMode="External"/><Relationship Id="rId26" Type="http://schemas.openxmlformats.org/officeDocument/2006/relationships/hyperlink" Target="http://www.flickr.com/photos/mllerustad/409480321/" TargetMode="External"/><Relationship Id="rId39" Type="http://schemas.openxmlformats.org/officeDocument/2006/relationships/hyperlink" Target="http://www.flickr.com/photos/rob20/21267451/" TargetMode="External"/><Relationship Id="rId3" Type="http://schemas.openxmlformats.org/officeDocument/2006/relationships/hyperlink" Target="http://www.flickr.com/photos/revcyborg/5228173/" TargetMode="External"/><Relationship Id="rId21" Type="http://schemas.openxmlformats.org/officeDocument/2006/relationships/hyperlink" Target="http://www.flickr.com/photos/octaviorojas/238466023/" TargetMode="External"/><Relationship Id="rId34" Type="http://schemas.openxmlformats.org/officeDocument/2006/relationships/hyperlink" Target="http://www.flickr.com/photos/anshu_si/215832920/" TargetMode="External"/><Relationship Id="rId7" Type="http://schemas.openxmlformats.org/officeDocument/2006/relationships/hyperlink" Target="http://www.flickr.com/photos/herby_fr/241196362/" TargetMode="External"/><Relationship Id="rId12" Type="http://schemas.openxmlformats.org/officeDocument/2006/relationships/hyperlink" Target="http://ourfounder.typepad.com/leblog/WindowsLiveWriter/MarchingtoaDifferentDRMmer_6A0C/image%7B0%7D%5B2%5D.png" TargetMode="External"/><Relationship Id="rId17" Type="http://schemas.openxmlformats.org/officeDocument/2006/relationships/hyperlink" Target="http://www.flickr.com/photos/stephcosta/241926141/" TargetMode="External"/><Relationship Id="rId25" Type="http://schemas.openxmlformats.org/officeDocument/2006/relationships/hyperlink" Target="http://www.flickr.com/photos/adamrice/174742415/" TargetMode="External"/><Relationship Id="rId33" Type="http://schemas.openxmlformats.org/officeDocument/2006/relationships/hyperlink" Target="http://www.flickr.com/photos/musigny/501889191/" TargetMode="External"/><Relationship Id="rId38" Type="http://schemas.openxmlformats.org/officeDocument/2006/relationships/hyperlink" Target="http://www.flickr.com/photos/nathangibbs/98592171/" TargetMode="External"/><Relationship Id="rId2" Type="http://schemas.openxmlformats.org/officeDocument/2006/relationships/hyperlink" Target="http://xkcd.com/386/" TargetMode="External"/><Relationship Id="rId16" Type="http://schemas.openxmlformats.org/officeDocument/2006/relationships/hyperlink" Target="http://www.flickr.com/photos/liberato/171610084/" TargetMode="External"/><Relationship Id="rId20" Type="http://schemas.openxmlformats.org/officeDocument/2006/relationships/hyperlink" Target="http://www.flickr.com/photos/42311564@N00/312800567/" TargetMode="External"/><Relationship Id="rId29" Type="http://schemas.openxmlformats.org/officeDocument/2006/relationships/hyperlink" Target="http://www.flickr.com/photos/vaguelyartistic/1321770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Internet_map_1024.jpg" TargetMode="External"/><Relationship Id="rId11" Type="http://schemas.openxmlformats.org/officeDocument/2006/relationships/hyperlink" Target="http://www.flickr.com/photos/lonelydxb/2177166095/" TargetMode="External"/><Relationship Id="rId24" Type="http://schemas.openxmlformats.org/officeDocument/2006/relationships/hyperlink" Target="http://www.flickr.com/photos/thevoicewithin/1388730534/" TargetMode="External"/><Relationship Id="rId32" Type="http://schemas.openxmlformats.org/officeDocument/2006/relationships/hyperlink" Target="http://www.flickr.com/photos/cv47al/241474358/" TargetMode="External"/><Relationship Id="rId37" Type="http://schemas.openxmlformats.org/officeDocument/2006/relationships/hyperlink" Target="http://www.flickr.com/photos/fahdad/30720601/" TargetMode="External"/><Relationship Id="rId40" Type="http://schemas.openxmlformats.org/officeDocument/2006/relationships/hyperlink" Target="http://www.flickr.com/photos/cheesebikini/804099102/" TargetMode="External"/><Relationship Id="rId5" Type="http://schemas.openxmlformats.org/officeDocument/2006/relationships/hyperlink" Target="http://www.flickr.com/photos/vernhart/1073265478/" TargetMode="External"/><Relationship Id="rId15" Type="http://schemas.openxmlformats.org/officeDocument/2006/relationships/hyperlink" Target="http://www.texasbeyondhistory.net/plateaus/peoples/images/apaches.jpg" TargetMode="External"/><Relationship Id="rId23" Type="http://schemas.openxmlformats.org/officeDocument/2006/relationships/hyperlink" Target="http://www.flickr.com/photos/wurz/338794309/" TargetMode="External"/><Relationship Id="rId28" Type="http://schemas.openxmlformats.org/officeDocument/2006/relationships/hyperlink" Target="http://www.flickr.com/photos/_saturnine/1695426689/" TargetMode="External"/><Relationship Id="rId36" Type="http://schemas.openxmlformats.org/officeDocument/2006/relationships/hyperlink" Target="http://www.flickr.com/photos/ableman/457246011/" TargetMode="External"/><Relationship Id="rId10" Type="http://schemas.openxmlformats.org/officeDocument/2006/relationships/hyperlink" Target="http://www.flickr.com/photos/onion83/73048419/" TargetMode="External"/><Relationship Id="rId19" Type="http://schemas.openxmlformats.org/officeDocument/2006/relationships/hyperlink" Target="http://www.flickr.com/photos/jan_bakker/272473509/" TargetMode="External"/><Relationship Id="rId31" Type="http://schemas.openxmlformats.org/officeDocument/2006/relationships/hyperlink" Target="http://www.flickr.com/photos/002/364082308/" TargetMode="External"/><Relationship Id="rId4" Type="http://schemas.openxmlformats.org/officeDocument/2006/relationships/hyperlink" Target="http://www.flickr.com/photos/vernhart/1096594941/in/set-72157600229196934/" TargetMode="External"/><Relationship Id="rId9" Type="http://schemas.openxmlformats.org/officeDocument/2006/relationships/hyperlink" Target="http://www.flickr.com/photos/loki/749211708/" TargetMode="External"/><Relationship Id="rId14" Type="http://schemas.openxmlformats.org/officeDocument/2006/relationships/hyperlink" Target="http://www.flickr.com/photos/perreira/204942053/" TargetMode="External"/><Relationship Id="rId22" Type="http://schemas.openxmlformats.org/officeDocument/2006/relationships/hyperlink" Target="http://www.flickr.com/photos/parl/70999185/" TargetMode="External"/><Relationship Id="rId27" Type="http://schemas.openxmlformats.org/officeDocument/2006/relationships/hyperlink" Target="http://www.flickr.com/photos/phitar/46048661/" TargetMode="External"/><Relationship Id="rId30" Type="http://schemas.openxmlformats.org/officeDocument/2006/relationships/hyperlink" Target="http://www.flickr.com/photos/f1rwb/865442362/" TargetMode="External"/><Relationship Id="rId35" Type="http://schemas.openxmlformats.org/officeDocument/2006/relationships/hyperlink" Target="http://www.flickr.com/photos/fabulous0ne/56443526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o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0"/>
            <a:ext cx="10658476" cy="70612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7200900" cy="1201737"/>
          </a:xfrm>
          <a:prstGeom prst="rect">
            <a:avLst/>
          </a:prstGeom>
          <a:solidFill>
            <a:srgbClr val="6633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3200" b="0" i="1">
                <a:solidFill>
                  <a:schemeClr val="bg1"/>
                </a:solidFill>
                <a:latin typeface="Times New Roman" pitchFamily="18" charset="0"/>
              </a:rPr>
              <a:t>The unstoppable power of </a:t>
            </a:r>
          </a:p>
          <a:p>
            <a:pPr algn="ctr">
              <a:spcBef>
                <a:spcPct val="20000"/>
              </a:spcBef>
            </a:pPr>
            <a:r>
              <a:rPr lang="nl-NL" sz="3200" b="0" i="1">
                <a:solidFill>
                  <a:schemeClr val="bg1"/>
                </a:solidFill>
                <a:latin typeface="Times New Roman" pitchFamily="18" charset="0"/>
              </a:rPr>
              <a:t>leaderless organisations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3850" y="6035675"/>
            <a:ext cx="1004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A tale about the sweet spot between centralisation and decentralisation</a:t>
            </a: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latin typeface="Times New Roman" pitchFamily="18" charset="0"/>
              </a:rPr>
              <a:t>Challenge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lang="nl-NL" sz="3200">
                <a:latin typeface="Times New Roman" pitchFamily="18" charset="0"/>
              </a:rPr>
              <a:t>: starfish in sight?</a:t>
            </a:r>
            <a:r>
              <a:rPr lang="nl-NL"/>
              <a:t> </a:t>
            </a:r>
          </a:p>
        </p:txBody>
      </p:sp>
      <p:pic>
        <p:nvPicPr>
          <p:cNvPr id="71687" name="Picture 7" descr="al qaid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4413" y="2195513"/>
            <a:ext cx="2924175" cy="3333750"/>
          </a:xfrm>
          <a:noFill/>
          <a:ln/>
        </p:spPr>
      </p:pic>
      <p:pic>
        <p:nvPicPr>
          <p:cNvPr id="71688" name="Picture 8" descr="CI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0" y="1957388"/>
            <a:ext cx="3810000" cy="3810000"/>
          </a:xfrm>
          <a:noFill/>
          <a:ln/>
        </p:spPr>
      </p:pic>
    </p:spTree>
  </p:cSld>
  <p:clrMapOvr>
    <a:masterClrMapping/>
  </p:clrMapOvr>
  <p:transition advTm="86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The CIA is a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centralized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company;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Al Qaida is an </a:t>
            </a:r>
            <a:r>
              <a:rPr lang="nl-NL" sz="3200" b="1">
                <a:solidFill>
                  <a:schemeClr val="folHlink"/>
                </a:solidFill>
                <a:latin typeface="Times New Roman" pitchFamily="18" charset="0"/>
              </a:rPr>
              <a:t>open system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.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It does not have central intelligence; the intelligence is spread throughout the system (it is made up of largely independent cells)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endParaRPr lang="nl-NL" sz="3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135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 descr="ci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175"/>
            <a:ext cx="9144000" cy="9144000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979613" y="2852738"/>
            <a:ext cx="4897437" cy="1365250"/>
          </a:xfrm>
          <a:prstGeom prst="rect">
            <a:avLst/>
          </a:prstGeom>
          <a:solidFill>
            <a:schemeClr val="tx2"/>
          </a:solidFill>
          <a:ln w="539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If you take out a cell</a:t>
            </a:r>
            <a:r>
              <a:rPr lang="nl-NL" sz="4000" b="0">
                <a:latin typeface="Times New Roman" pitchFamily="18" charset="0"/>
              </a:rPr>
              <a:t> </a:t>
            </a: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no damage is done</a:t>
            </a:r>
          </a:p>
        </p:txBody>
      </p:sp>
    </p:spTree>
  </p:cSld>
  <p:clrMapOvr>
    <a:masterClrMapping/>
  </p:clrMapOvr>
  <p:transition advTm="71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Final</a:t>
            </a:r>
            <a:r>
              <a:rPr lang="nl-NL" sz="3200">
                <a:latin typeface="Times New Roman" pitchFamily="18" charset="0"/>
              </a:rPr>
              <a:t> challenge </a:t>
            </a:r>
          </a:p>
        </p:txBody>
      </p:sp>
      <p:pic>
        <p:nvPicPr>
          <p:cNvPr id="97286" name="Picture 6" descr="wikipedi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2100" y="2828925"/>
            <a:ext cx="1828800" cy="2066925"/>
          </a:xfrm>
          <a:noFill/>
          <a:ln/>
        </p:spPr>
      </p:pic>
      <p:pic>
        <p:nvPicPr>
          <p:cNvPr id="97288" name="Picture 8" descr="Encyclopaedia Britannic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89200"/>
            <a:ext cx="4038600" cy="2746375"/>
          </a:xfrm>
          <a:noFill/>
          <a:ln/>
        </p:spPr>
      </p:pic>
    </p:spTree>
  </p:cSld>
  <p:clrMapOvr>
    <a:masterClrMapping/>
  </p:clrMapOvr>
  <p:transition advTm="69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You kinda get the picture, </a:t>
            </a:r>
            <a:r>
              <a:rPr lang="nl-NL" sz="3200" b="1">
                <a:solidFill>
                  <a:schemeClr val="bg1"/>
                </a:solidFill>
                <a:latin typeface="Times New Roman" pitchFamily="18" charset="0"/>
              </a:rPr>
              <a:t>right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?</a:t>
            </a:r>
            <a:r>
              <a:rPr lang="nl-NL"/>
              <a:t> </a:t>
            </a:r>
          </a:p>
        </p:txBody>
      </p:sp>
    </p:spTree>
  </p:cSld>
  <p:clrMapOvr>
    <a:masterClrMapping/>
  </p:clrMapOvr>
  <p:transition advTm="448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4740" name="Picture 4" descr="at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3838"/>
            <a:ext cx="9161463" cy="12214226"/>
          </a:xfrm>
          <a:prstGeom prst="rect">
            <a:avLst/>
          </a:prstGeom>
          <a:noFill/>
        </p:spPr>
      </p:pic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-73025" y="1989138"/>
            <a:ext cx="9324975" cy="854075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b="0">
                <a:latin typeface="Times New Roman" pitchFamily="18" charset="0"/>
              </a:rPr>
              <a:t>It’s a natural reaction, when attacked, to adopt a </a:t>
            </a:r>
            <a:r>
              <a:rPr lang="nl-NL" sz="2400">
                <a:latin typeface="Times New Roman" pitchFamily="18" charset="0"/>
              </a:rPr>
              <a:t>command-and-control</a:t>
            </a:r>
            <a:r>
              <a:rPr lang="nl-NL" sz="2400" b="0">
                <a:latin typeface="Times New Roman" pitchFamily="18" charset="0"/>
              </a:rPr>
              <a:t> mentality. But this strategy fails if you are fighting a starfish organisation. </a:t>
            </a:r>
            <a:endParaRPr lang="nl-NL" sz="24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1421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4" name="Picture 4" descr="starfi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3038" cy="6881813"/>
          </a:xfrm>
          <a:prstGeom prst="rect">
            <a:avLst/>
          </a:prstGeom>
          <a:noFill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38388" y="2652713"/>
            <a:ext cx="6088062" cy="1584325"/>
          </a:xfrm>
          <a:prstGeom prst="rect">
            <a:avLst/>
          </a:prstGeom>
          <a:solidFill>
            <a:srgbClr val="CC6600"/>
          </a:solidFill>
          <a:ln w="3175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Circles (many small non-hierarchical groups)</a:t>
            </a:r>
          </a:p>
          <a:p>
            <a:pPr marL="342900" indent="-342900">
              <a:buFontTx/>
              <a:buAutoNum type="arabicPeriod"/>
            </a:pPr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Catalyst(s)</a:t>
            </a:r>
          </a:p>
          <a:p>
            <a:pPr marL="342900" indent="-342900">
              <a:buFontTx/>
              <a:buAutoNum type="arabicPeriod"/>
            </a:pPr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Ideology</a:t>
            </a:r>
          </a:p>
          <a:p>
            <a:pPr marL="342900" indent="-342900">
              <a:buFontTx/>
              <a:buAutoNum type="arabicPeriod"/>
            </a:pPr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Preexisting network 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843213" y="765175"/>
            <a:ext cx="4968875" cy="1220788"/>
          </a:xfrm>
          <a:prstGeom prst="rect">
            <a:avLst/>
          </a:prstGeom>
          <a:solidFill>
            <a:srgbClr val="33CC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0">
                <a:latin typeface="Times New Roman" pitchFamily="18" charset="0"/>
              </a:rPr>
              <a:t>What characterizes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a starfish organisation?</a:t>
            </a:r>
            <a:r>
              <a:rPr lang="nl-NL" sz="4000" b="0"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7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6" name="Picture 4" descr="starfi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95288" y="3429000"/>
            <a:ext cx="8748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nl-NL" sz="3200">
                <a:latin typeface="Times New Roman" pitchFamily="18" charset="0"/>
              </a:rPr>
              <a:t>1</a:t>
            </a:r>
            <a:r>
              <a:rPr lang="nl-NL" sz="3200" b="0">
                <a:latin typeface="Times New Roman" pitchFamily="18" charset="0"/>
              </a:rPr>
              <a:t>. Starfish organisation consist of many small non-hierarchical groups (</a:t>
            </a:r>
            <a:r>
              <a:rPr lang="nl-NL" sz="3200">
                <a:solidFill>
                  <a:schemeClr val="hlink"/>
                </a:solidFill>
                <a:latin typeface="Times New Roman" pitchFamily="18" charset="0"/>
              </a:rPr>
              <a:t>circles</a:t>
            </a:r>
            <a:r>
              <a:rPr lang="nl-NL" sz="3200" b="0">
                <a:latin typeface="Times New Roman" pitchFamily="18" charset="0"/>
              </a:rPr>
              <a:t>)</a:t>
            </a:r>
            <a:endParaRPr lang="nl-NL" sz="3200">
              <a:latin typeface="Times New Roman" pitchFamily="18" charset="0"/>
            </a:endParaRPr>
          </a:p>
        </p:txBody>
      </p:sp>
    </p:spTree>
  </p:cSld>
  <p:clrMapOvr>
    <a:masterClrMapping/>
  </p:clrMapOvr>
  <p:transition advTm="91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6400800" cy="17526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“In the internet era it’s much easier to form and join circles. But because participants aren’t spending every moment together, their bond isn’t as strong”. </a:t>
            </a:r>
            <a:br>
              <a:rPr lang="nl-NL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>
                <a:solidFill>
                  <a:schemeClr val="bg1"/>
                </a:solidFill>
                <a:latin typeface="Times New Roman" pitchFamily="18" charset="0"/>
              </a:rPr>
            </a:br>
            <a:endParaRPr lang="nl-NL">
              <a:latin typeface="Times New Roman" pitchFamily="18" charset="0"/>
            </a:endParaRPr>
          </a:p>
        </p:txBody>
      </p:sp>
    </p:spTree>
  </p:cSld>
  <p:clrMapOvr>
    <a:masterClrMapping/>
  </p:clrMapOvr>
  <p:transition advTm="81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7" name="Picture 5" descr="CEOcataly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12214225"/>
          </a:xfrm>
          <a:prstGeom prst="rect">
            <a:avLst/>
          </a:prstGeom>
          <a:noFill/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48713" cy="1101725"/>
          </a:xfrm>
          <a:prstGeom prst="rect">
            <a:avLst/>
          </a:prstGeom>
          <a:solidFill>
            <a:srgbClr val="FFFFCC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latin typeface="Times New Roman" pitchFamily="18" charset="0"/>
              </a:rPr>
              <a:t>2</a:t>
            </a:r>
            <a:r>
              <a:rPr lang="nl-NL" sz="3200" b="0">
                <a:latin typeface="Times New Roman" pitchFamily="18" charset="0"/>
              </a:rPr>
              <a:t>. Starfish organisation are not run by </a:t>
            </a:r>
            <a:r>
              <a:rPr lang="nl-NL" sz="3200">
                <a:solidFill>
                  <a:schemeClr val="hlink"/>
                </a:solidFill>
                <a:latin typeface="Times New Roman" pitchFamily="18" charset="0"/>
              </a:rPr>
              <a:t>CEO</a:t>
            </a:r>
            <a:r>
              <a:rPr lang="nl-NL" sz="3200" b="0">
                <a:latin typeface="Times New Roman" pitchFamily="18" charset="0"/>
              </a:rPr>
              <a:t>’s;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in stead they can count on </a:t>
            </a:r>
            <a:r>
              <a:rPr lang="nl-NL" sz="3200">
                <a:solidFill>
                  <a:schemeClr val="folHlink"/>
                </a:solidFill>
                <a:latin typeface="Times New Roman" pitchFamily="18" charset="0"/>
              </a:rPr>
              <a:t>catalysts</a:t>
            </a:r>
          </a:p>
        </p:txBody>
      </p:sp>
    </p:spTree>
  </p:cSld>
  <p:clrMapOvr>
    <a:masterClrMapping/>
  </p:clrMapOvr>
  <p:transition advTm="89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starfi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3038" cy="6881813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46350" y="2276475"/>
            <a:ext cx="5686425" cy="488950"/>
          </a:xfrm>
          <a:prstGeom prst="rect">
            <a:avLst/>
          </a:prstGeom>
          <a:solidFill>
            <a:srgbClr val="CC6600"/>
          </a:solidFill>
          <a:ln w="3175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2400" b="0">
                <a:solidFill>
                  <a:schemeClr val="bg1"/>
                </a:solidFill>
                <a:latin typeface="Times New Roman" pitchFamily="18" charset="0"/>
              </a:rPr>
              <a:t>The harder you fight him, the stronger it gets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79613" y="765175"/>
            <a:ext cx="2160587" cy="733425"/>
          </a:xfrm>
          <a:prstGeom prst="rect">
            <a:avLst/>
          </a:prstGeom>
          <a:solidFill>
            <a:srgbClr val="33CC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4000" b="0">
                <a:latin typeface="Times New Roman" pitchFamily="18" charset="0"/>
              </a:rPr>
              <a:t>Starfish</a:t>
            </a:r>
          </a:p>
        </p:txBody>
      </p:sp>
    </p:spTree>
    <p:custDataLst>
      <p:tags r:id="rId1"/>
    </p:custDataLst>
  </p:cSld>
  <p:clrMapOvr>
    <a:masterClrMapping/>
  </p:clrMapOvr>
  <p:transition advTm="6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questionautho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3463"/>
            <a:ext cx="9180513" cy="12141201"/>
          </a:xfrm>
          <a:prstGeom prst="rect">
            <a:avLst/>
          </a:prstGeom>
          <a:noFill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63575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11188" y="2708275"/>
            <a:ext cx="7848600" cy="1585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3200" b="0">
                <a:latin typeface="Times New Roman" pitchFamily="18" charset="0"/>
              </a:rPr>
              <a:t>A catalyst knows that “</a:t>
            </a:r>
            <a:r>
              <a:rPr lang="nl-NL" sz="3200">
                <a:latin typeface="Times New Roman" pitchFamily="18" charset="0"/>
              </a:rPr>
              <a:t>values</a:t>
            </a:r>
            <a:r>
              <a:rPr lang="nl-NL" sz="3200" b="0">
                <a:latin typeface="Times New Roman" pitchFamily="18" charset="0"/>
              </a:rPr>
              <a:t>”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(trust and understanding) are a stronger binding force than authority</a:t>
            </a:r>
          </a:p>
        </p:txBody>
      </p:sp>
    </p:spTree>
  </p:cSld>
  <p:clrMapOvr>
    <a:masterClrMapping/>
  </p:clrMapOvr>
  <p:transition advTm="932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981075"/>
            <a:ext cx="6400800" cy="1752600"/>
          </a:xfrm>
        </p:spPr>
        <p:txBody>
          <a:bodyPr/>
          <a:lstStyle/>
          <a:p>
            <a:r>
              <a:rPr lang="nl-NL" i="1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nl-NL" sz="2800" i="1">
                <a:solidFill>
                  <a:schemeClr val="bg1"/>
                </a:solidFill>
                <a:latin typeface="Times New Roman" pitchFamily="18" charset="0"/>
              </a:rPr>
              <a:t>A catalyst is any element or compound that initiates a reaction without fusing into that reaction</a:t>
            </a:r>
            <a:r>
              <a:rPr lang="nl-NL" i="1">
                <a:solidFill>
                  <a:schemeClr val="bg1"/>
                </a:solidFill>
                <a:latin typeface="Times New Roman" pitchFamily="18" charset="0"/>
              </a:rPr>
              <a:t>”</a:t>
            </a:r>
            <a:endParaRPr lang="nl-NL">
              <a:solidFill>
                <a:schemeClr val="bg1"/>
              </a:solidFill>
              <a:latin typeface="Times New Roman" pitchFamily="18" charset="0"/>
            </a:endParaRPr>
          </a:p>
          <a:p>
            <a:endParaRPr lang="nl-NL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“A catalyst gets a decentralized organisation going and then cedes control to the members. In letting go of the leadership role, the catalyst transfers </a:t>
            </a:r>
            <a:r>
              <a:rPr lang="nl-NL" b="1">
                <a:solidFill>
                  <a:schemeClr val="hlink"/>
                </a:solidFill>
                <a:latin typeface="Times New Roman" pitchFamily="18" charset="0"/>
              </a:rPr>
              <a:t>ownership and responsibility</a:t>
            </a: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 to the circle”  </a:t>
            </a:r>
          </a:p>
        </p:txBody>
      </p:sp>
    </p:spTree>
  </p:cSld>
  <p:clrMapOvr>
    <a:masterClrMapping/>
  </p:clrMapOvr>
  <p:transition advTm="1929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g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88025"/>
            <a:ext cx="9153525" cy="14257338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8913"/>
            <a:ext cx="7921625" cy="1752600"/>
          </a:xfrm>
        </p:spPr>
        <p:txBody>
          <a:bodyPr/>
          <a:lstStyle/>
          <a:p>
            <a:r>
              <a:rPr lang="nl-NL" b="1">
                <a:solidFill>
                  <a:schemeClr val="bg1"/>
                </a:solidFill>
                <a:latin typeface="Times New Roman" pitchFamily="18" charset="0"/>
              </a:rPr>
              <a:t>3.</a:t>
            </a: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 Ideology is the </a:t>
            </a:r>
            <a:r>
              <a:rPr lang="nl-NL" b="1">
                <a:solidFill>
                  <a:schemeClr val="folHlink"/>
                </a:solidFill>
                <a:latin typeface="Times New Roman" pitchFamily="18" charset="0"/>
              </a:rPr>
              <a:t>glue </a:t>
            </a: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that holds decentralized organizations together</a:t>
            </a:r>
          </a:p>
          <a:p>
            <a:endParaRPr lang="nl-NL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84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0113" y="739775"/>
            <a:ext cx="7129462" cy="17526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Put people in an open system and they automatically </a:t>
            </a:r>
            <a:r>
              <a:rPr lang="nl-NL" b="1">
                <a:solidFill>
                  <a:schemeClr val="folHlink"/>
                </a:solidFill>
                <a:latin typeface="Times New Roman" pitchFamily="18" charset="0"/>
              </a:rPr>
              <a:t>want to contribute</a:t>
            </a:r>
            <a:endParaRPr lang="nl-NL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52931" name="Picture 3" descr="zelfcorrigerenverm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852738"/>
            <a:ext cx="3143250" cy="3457575"/>
          </a:xfrm>
          <a:prstGeom prst="rect">
            <a:avLst/>
          </a:prstGeom>
          <a:noFill/>
        </p:spPr>
      </p:pic>
    </p:spTree>
  </p:cSld>
  <p:clrMapOvr>
    <a:masterClrMapping/>
  </p:clrMapOvr>
  <p:transition advTm="1575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316038"/>
            <a:ext cx="7921625" cy="17526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“However, starfish organisations spawned by the internet may have </a:t>
            </a:r>
            <a:r>
              <a:rPr lang="nl-NL" b="1">
                <a:solidFill>
                  <a:schemeClr val="folHlink"/>
                </a:solidFill>
                <a:latin typeface="Times New Roman" pitchFamily="18" charset="0"/>
              </a:rPr>
              <a:t>less meaningful ideologies</a:t>
            </a:r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 than offline equivalents. </a:t>
            </a:r>
            <a:br>
              <a:rPr lang="nl-NL">
                <a:solidFill>
                  <a:schemeClr val="bg1"/>
                </a:solidFill>
                <a:latin typeface="Times New Roman" pitchFamily="18" charset="0"/>
              </a:rPr>
            </a:br>
            <a:endParaRPr lang="nl-NL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Times New Roman" pitchFamily="18" charset="0"/>
              </a:rPr>
              <a:t>An Apache would do anything to save a fellow tribe member. Members of say Wikipedia aren’t going to die for each other”</a:t>
            </a:r>
            <a:r>
              <a:rPr lang="nl-NL">
                <a:latin typeface="Times New Roman" pitchFamily="18" charset="0"/>
              </a:rPr>
              <a:t>    </a:t>
            </a:r>
          </a:p>
          <a:p>
            <a:endParaRPr lang="nl-NL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1448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le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05150" cy="6859588"/>
          </a:xfrm>
          <a:prstGeom prst="rect">
            <a:avLst/>
          </a:prstGeom>
          <a:noFill/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692275" y="2060575"/>
            <a:ext cx="6192838" cy="2076450"/>
          </a:xfrm>
          <a:prstGeom prst="rect">
            <a:avLst/>
          </a:prstGeom>
          <a:solidFill>
            <a:srgbClr val="FFCC99"/>
          </a:solidFill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latin typeface="Times New Roman" pitchFamily="18" charset="0"/>
              </a:rPr>
              <a:t>4</a:t>
            </a:r>
            <a:r>
              <a:rPr lang="nl-NL" sz="3200" b="0">
                <a:latin typeface="Times New Roman" pitchFamily="18" charset="0"/>
              </a:rPr>
              <a:t>. Almost every decentralized organization that has made it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big, was launched from a </a:t>
            </a:r>
            <a:r>
              <a:rPr lang="nl-NL" sz="3200">
                <a:solidFill>
                  <a:srgbClr val="FF0000"/>
                </a:solidFill>
                <a:latin typeface="Times New Roman" pitchFamily="18" charset="0"/>
              </a:rPr>
              <a:t>preexisting platform</a:t>
            </a:r>
            <a:endParaRPr lang="nl-NL" sz="3200" b="0">
              <a:latin typeface="Times New Roman" pitchFamily="18" charset="0"/>
            </a:endParaRPr>
          </a:p>
        </p:txBody>
      </p:sp>
    </p:spTree>
  </p:cSld>
  <p:clrMapOvr>
    <a:masterClrMapping/>
  </p:clrMapOvr>
  <p:transition advTm="106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187450" y="1557338"/>
            <a:ext cx="62277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“Be aware that </a:t>
            </a:r>
            <a:r>
              <a:rPr lang="nl-NL" sz="3200">
                <a:solidFill>
                  <a:schemeClr val="hlink"/>
                </a:solidFill>
                <a:latin typeface="Times New Roman" pitchFamily="18" charset="0"/>
              </a:rPr>
              <a:t>centralized organisations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aren’t set up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 to launch </a:t>
            </a:r>
            <a:r>
              <a:rPr lang="nl-NL" sz="3200">
                <a:solidFill>
                  <a:schemeClr val="folHlink"/>
                </a:solidFill>
                <a:latin typeface="Times New Roman" pitchFamily="18" charset="0"/>
              </a:rPr>
              <a:t>decentralized movements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. Leaders in top-down organisations want to control what’s happening, thereby limiting creativity”</a:t>
            </a:r>
          </a:p>
        </p:txBody>
      </p:sp>
    </p:spTree>
  </p:cSld>
  <p:clrMapOvr>
    <a:masterClrMapping/>
  </p:clrMapOvr>
  <p:transition advTm="1498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 descr="starfi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  <p:pic>
        <p:nvPicPr>
          <p:cNvPr id="222213" name="Picture 5" descr="starfi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7413"/>
            <a:ext cx="4572000" cy="3430587"/>
          </a:xfrm>
          <a:prstGeom prst="rect">
            <a:avLst/>
          </a:prstGeom>
          <a:noFill/>
        </p:spPr>
      </p:pic>
      <p:pic>
        <p:nvPicPr>
          <p:cNvPr id="222211" name="Picture 3" descr="starfi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  <p:pic>
        <p:nvPicPr>
          <p:cNvPr id="222215" name="Picture 7" descr="starfi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30588"/>
          </a:xfrm>
          <a:prstGeom prst="rect">
            <a:avLst/>
          </a:prstGeom>
          <a:noFill/>
        </p:spPr>
      </p:pic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771775" y="2251075"/>
            <a:ext cx="3673475" cy="20796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0">
                <a:solidFill>
                  <a:schemeClr val="tx2"/>
                </a:solidFill>
                <a:latin typeface="Times New Roman" pitchFamily="18" charset="0"/>
              </a:rPr>
              <a:t>Does this all mean </a:t>
            </a:r>
            <a:br>
              <a:rPr lang="nl-NL" sz="3200" b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nl-NL" sz="3200" b="0">
                <a:solidFill>
                  <a:schemeClr val="tx2"/>
                </a:solidFill>
                <a:latin typeface="Times New Roman" pitchFamily="18" charset="0"/>
              </a:rPr>
              <a:t>that starfish organisations </a:t>
            </a:r>
            <a:br>
              <a:rPr lang="nl-NL" sz="3200" b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nl-NL" sz="3200" b="0">
                <a:solidFill>
                  <a:schemeClr val="tx2"/>
                </a:solidFill>
                <a:latin typeface="Times New Roman" pitchFamily="18" charset="0"/>
              </a:rPr>
              <a:t>are </a:t>
            </a:r>
            <a:r>
              <a:rPr lang="nl-NL" sz="3200">
                <a:solidFill>
                  <a:schemeClr val="tx2"/>
                </a:solidFill>
                <a:latin typeface="Times New Roman" pitchFamily="18" charset="0"/>
              </a:rPr>
              <a:t>invincible</a:t>
            </a:r>
            <a:r>
              <a:rPr lang="nl-NL" sz="3200" b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advTm="562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3237" name="Picture 5" descr="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10333038" cy="6878638"/>
          </a:xfrm>
          <a:prstGeom prst="rect">
            <a:avLst/>
          </a:prstGeom>
          <a:noFill/>
        </p:spPr>
      </p:pic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ideo;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7063"/>
            <a:ext cx="9105900" cy="12141201"/>
          </a:xfrm>
          <a:prstGeom prst="rect">
            <a:avLst/>
          </a:prstGeom>
          <a:noFill/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276475"/>
            <a:ext cx="8229600" cy="1143000"/>
          </a:xfrm>
        </p:spPr>
        <p:txBody>
          <a:bodyPr/>
          <a:lstStyle/>
          <a:p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>Strategy </a:t>
            </a:r>
            <a:r>
              <a:rPr lang="nl-NL" sz="4000" b="1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>: Go after the</a:t>
            </a:r>
            <a:br>
              <a:rPr lang="nl-NL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nl-NL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>and give them reasons to change it</a:t>
            </a:r>
          </a:p>
        </p:txBody>
      </p:sp>
    </p:spTree>
  </p:cSld>
  <p:clrMapOvr>
    <a:masterClrMapping/>
  </p:clrMapOvr>
  <p:transition advTm="91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038475"/>
            <a:ext cx="7772400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Look at the slide and decide which of the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pictures has “a head” (someone in charge) and which one is left without a leader.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40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4000">
                <a:solidFill>
                  <a:schemeClr val="bg1"/>
                </a:solidFill>
                <a:latin typeface="Times New Roman" pitchFamily="18" charset="0"/>
              </a:rPr>
            </a:br>
            <a:endParaRPr lang="nl-NL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64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13582650"/>
          </a:xfrm>
          <a:prstGeom prst="rect">
            <a:avLst/>
          </a:prstGeom>
          <a:noFill/>
        </p:spPr>
      </p:pic>
      <p:sp>
        <p:nvSpPr>
          <p:cNvPr id="177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4513" y="2895600"/>
            <a:ext cx="7772400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Give people tools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tx1"/>
                </a:solidFill>
                <a:latin typeface="Times New Roman" pitchFamily="18" charset="0"/>
              </a:rPr>
              <a:t>Give people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603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hel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/>
          <a:p>
            <a:r>
              <a:rPr lang="nl-NL" sz="3200">
                <a:latin typeface="Times New Roman" pitchFamily="18" charset="0"/>
              </a:rPr>
              <a:t>Changing ideology succeeds best </a:t>
            </a:r>
            <a:br>
              <a:rPr lang="nl-NL" sz="3200">
                <a:latin typeface="Times New Roman" pitchFamily="18" charset="0"/>
              </a:rPr>
            </a:br>
            <a:r>
              <a:rPr lang="nl-NL" sz="3200">
                <a:latin typeface="Times New Roman" pitchFamily="18" charset="0"/>
              </a:rPr>
              <a:t>if your mission is not to change ideology </a:t>
            </a:r>
            <a:br>
              <a:rPr lang="nl-NL" sz="3200">
                <a:latin typeface="Times New Roman" pitchFamily="18" charset="0"/>
              </a:rPr>
            </a:br>
            <a:r>
              <a:rPr lang="nl-NL" sz="3200">
                <a:latin typeface="Times New Roman" pitchFamily="18" charset="0"/>
              </a:rPr>
              <a:t>but to help people</a:t>
            </a:r>
          </a:p>
        </p:txBody>
      </p:sp>
    </p:spTree>
  </p:cSld>
  <p:clrMapOvr>
    <a:masterClrMapping/>
  </p:clrMapOvr>
  <p:transition advTm="881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central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68413"/>
            <a:ext cx="4630738" cy="5400675"/>
          </a:xfrm>
          <a:prstGeom prst="rect">
            <a:avLst/>
          </a:prstGeom>
          <a:noFill/>
        </p:spPr>
      </p:pic>
      <p:sp>
        <p:nvSpPr>
          <p:cNvPr id="1792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>Strategy </a:t>
            </a:r>
            <a:r>
              <a:rPr lang="nl-NL" sz="4000" b="1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nl-NL" sz="4000">
                <a:solidFill>
                  <a:schemeClr val="tx1"/>
                </a:solidFill>
                <a:latin typeface="Times New Roman" pitchFamily="18" charset="0"/>
              </a:rPr>
              <a:t>: centralize them!</a:t>
            </a:r>
          </a:p>
        </p:txBody>
      </p:sp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apa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90013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755650" y="333375"/>
            <a:ext cx="7777163" cy="2041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3200" b="0">
                <a:latin typeface="Times New Roman" pitchFamily="18" charset="0"/>
              </a:rPr>
              <a:t>“When the Americans gave the Nant’ans (the catalysts in Apache society) </a:t>
            </a:r>
            <a:r>
              <a:rPr lang="nl-NL" sz="3200">
                <a:solidFill>
                  <a:schemeClr val="folHlink"/>
                </a:solidFill>
                <a:latin typeface="Times New Roman" pitchFamily="18" charset="0"/>
              </a:rPr>
              <a:t>cows</a:t>
            </a:r>
            <a:r>
              <a:rPr lang="nl-NL" sz="3200" b="0">
                <a:latin typeface="Times New Roman" pitchFamily="18" charset="0"/>
              </a:rPr>
              <a:t>, their power shifted from symbolic to material. The power structure, once flat, became hierarchical”</a:t>
            </a:r>
            <a:endParaRPr lang="nl-NL" sz="3200">
              <a:latin typeface="Times New Roman" pitchFamily="18" charset="0"/>
            </a:endParaRPr>
          </a:p>
        </p:txBody>
      </p:sp>
    </p:spTree>
  </p:cSld>
  <p:clrMapOvr>
    <a:masterClrMapping/>
  </p:clrMapOvr>
  <p:transition advTm="1442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apa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38" y="1989138"/>
            <a:ext cx="2266950" cy="222885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9450" name="Picture 10" descr="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913" y="2828925"/>
            <a:ext cx="2089150" cy="1392238"/>
          </a:xfrm>
          <a:prstGeom prst="rect">
            <a:avLst/>
          </a:prstGeom>
          <a:noFill/>
          <a:ln w="317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6515100" y="404813"/>
            <a:ext cx="26654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30000" b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89452" name="Picture 12" descr="apa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989138"/>
            <a:ext cx="2266950" cy="222885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2843213" y="2781300"/>
            <a:ext cx="3457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5000" b="0">
                <a:solidFill>
                  <a:srgbClr val="FF0000"/>
                </a:solidFill>
              </a:rPr>
              <a:t>+              =                 </a:t>
            </a:r>
          </a:p>
        </p:txBody>
      </p:sp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“Once people gain a right to property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they quickly seek out a centralized system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to protect their interests”</a:t>
            </a:r>
          </a:p>
        </p:txBody>
      </p:sp>
    </p:spTree>
  </p:cSld>
  <p:clrMapOvr>
    <a:masterClrMapping/>
  </p:clrMapOvr>
  <p:transition advTm="989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w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938963"/>
          </a:xfrm>
          <a:prstGeom prst="rect">
            <a:avLst/>
          </a:prstGeom>
          <a:noFill/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992188" y="3598863"/>
            <a:ext cx="78819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Looking from the starfish perspective: </a:t>
            </a:r>
          </a:p>
          <a:p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If you want your starfish organisation to thrive,</a:t>
            </a:r>
          </a:p>
          <a:p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be aware that you are not turning </a:t>
            </a:r>
          </a:p>
          <a:p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a </a:t>
            </a:r>
            <a:r>
              <a:rPr lang="nl-NL" sz="3200">
                <a:solidFill>
                  <a:schemeClr val="folHlink"/>
                </a:solidFill>
                <a:latin typeface="Times New Roman" pitchFamily="18" charset="0"/>
              </a:rPr>
              <a:t>catalyst 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into a </a:t>
            </a:r>
            <a:r>
              <a:rPr lang="nl-NL" sz="3200">
                <a:solidFill>
                  <a:schemeClr val="hlink"/>
                </a:solidFill>
                <a:latin typeface="Times New Roman" pitchFamily="18" charset="0"/>
              </a:rPr>
              <a:t>CEO!</a:t>
            </a:r>
          </a:p>
        </p:txBody>
      </p:sp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Jo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24400"/>
            <a:ext cx="1008063" cy="382588"/>
          </a:xfrm>
          <a:prstGeom prst="rect">
            <a:avLst/>
          </a:prstGeom>
          <a:noFill/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187450" y="4578350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If you can’t beat them,             them 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  <a:noFill/>
          <a:ln/>
        </p:spPr>
        <p:txBody>
          <a:bodyPr/>
          <a:lstStyle/>
          <a:p>
            <a:r>
              <a:rPr lang="nl-NL" sz="4000">
                <a:solidFill>
                  <a:schemeClr val="bg1"/>
                </a:solidFill>
                <a:latin typeface="Times New Roman" pitchFamily="18" charset="0"/>
              </a:rPr>
              <a:t>Strategy </a:t>
            </a:r>
            <a:r>
              <a:rPr lang="nl-NL" sz="4000" b="1">
                <a:solidFill>
                  <a:schemeClr val="bg1"/>
                </a:solidFill>
                <a:latin typeface="Times New Roman" pitchFamily="18" charset="0"/>
              </a:rPr>
              <a:t>3 </a:t>
            </a:r>
            <a:r>
              <a:rPr lang="nl-NL" sz="4000">
                <a:solidFill>
                  <a:schemeClr val="bg1"/>
                </a:solidFill>
                <a:latin typeface="Times New Roman" pitchFamily="18" charset="0"/>
              </a:rPr>
              <a:t>to combat starfish: </a:t>
            </a:r>
            <a:r>
              <a:rPr lang="nl-NL" sz="4000" i="1">
                <a:solidFill>
                  <a:schemeClr val="bg1"/>
                </a:solidFill>
                <a:latin typeface="Times New Roman" pitchFamily="18" charset="0"/>
              </a:rPr>
              <a:t>decentralize yourself</a:t>
            </a:r>
          </a:p>
        </p:txBody>
      </p:sp>
    </p:spTree>
  </p:cSld>
  <p:clrMapOvr>
    <a:masterClrMapping/>
  </p:clrMapOvr>
  <p:transition advTm="8625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 descr="thumbs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688" cy="11566525"/>
          </a:xfrm>
          <a:prstGeom prst="rect">
            <a:avLst/>
          </a:prstGeom>
          <a:noFill/>
        </p:spPr>
      </p:pic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>
                <a:latin typeface="Times New Roman" pitchFamily="18" charset="0"/>
              </a:rPr>
              <a:t>Does this all mean that starfish organisations are allways </a:t>
            </a:r>
            <a:r>
              <a:rPr lang="nl-NL" sz="3200" b="1">
                <a:latin typeface="Times New Roman" pitchFamily="18" charset="0"/>
              </a:rPr>
              <a:t>the best way</a:t>
            </a:r>
            <a:r>
              <a:rPr lang="nl-NL" sz="3200">
                <a:latin typeface="Times New Roman" pitchFamily="18" charset="0"/>
              </a:rPr>
              <a:t> to go?</a:t>
            </a:r>
          </a:p>
        </p:txBody>
      </p:sp>
    </p:spTree>
  </p:cSld>
  <p:clrMapOvr>
    <a:masterClrMapping/>
  </p:clrMapOvr>
  <p:transition advTm="784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548" name="Picture 4" descr="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10333038" cy="6878638"/>
          </a:xfrm>
          <a:prstGeom prst="rect">
            <a:avLst/>
          </a:prstGeom>
          <a:noFill/>
        </p:spPr>
      </p:pic>
    </p:spTree>
  </p:cSld>
  <p:clrMapOvr>
    <a:masterClrMapping/>
  </p:clrMapOvr>
  <p:transition advTm="48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latin typeface="Times New Roman" pitchFamily="18" charset="0"/>
              </a:rPr>
              <a:t>Challenge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75783" name="Picture 7" descr="internet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2492375"/>
            <a:ext cx="3810000" cy="2736850"/>
          </a:xfrm>
          <a:noFill/>
          <a:ln w="31750">
            <a:solidFill>
              <a:schemeClr val="accent2"/>
            </a:solidFill>
          </a:ln>
        </p:spPr>
      </p:pic>
      <p:pic>
        <p:nvPicPr>
          <p:cNvPr id="75785" name="Picture 9" descr="library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7775"/>
            <a:ext cx="4038600" cy="2689225"/>
          </a:xfrm>
          <a:noFill/>
          <a:ln w="38100">
            <a:solidFill>
              <a:srgbClr val="CC9900"/>
            </a:solidFill>
          </a:ln>
        </p:spPr>
      </p:pic>
    </p:spTree>
  </p:cSld>
  <p:clrMapOvr>
    <a:masterClrMapping/>
  </p:clrMapOvr>
  <p:transition advTm="4875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8356" name="Picture 4" descr="air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820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0">
                <a:latin typeface="Times New Roman" pitchFamily="18" charset="0"/>
              </a:rPr>
              <a:t>An airplane better had a 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captain</a:t>
            </a:r>
            <a:r>
              <a:rPr lang="nl-NL" sz="3200" b="0">
                <a:latin typeface="Times New Roman" pitchFamily="18" charset="0"/>
              </a:rPr>
              <a:t> on board</a:t>
            </a:r>
          </a:p>
        </p:txBody>
      </p:sp>
    </p:spTree>
  </p:cSld>
  <p:clrMapOvr>
    <a:masterClrMapping/>
  </p:clrMapOvr>
  <p:transition advTm="681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var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475" cy="6929438"/>
          </a:xfrm>
          <a:prstGeom prst="rect">
            <a:avLst/>
          </a:prstGeom>
          <a:noFill/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0" y="5829300"/>
            <a:ext cx="9144000" cy="984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2800" b="0">
                <a:latin typeface="Times New Roman" pitchFamily="18" charset="0"/>
              </a:rPr>
              <a:t>When you give people freedom you get incredible creativity </a:t>
            </a:r>
            <a:br>
              <a:rPr lang="nl-NL" sz="2800" b="0">
                <a:latin typeface="Times New Roman" pitchFamily="18" charset="0"/>
              </a:rPr>
            </a:br>
            <a:r>
              <a:rPr lang="nl-NL" sz="2800" b="0">
                <a:latin typeface="Times New Roman" pitchFamily="18" charset="0"/>
              </a:rPr>
              <a:t>but also </a:t>
            </a:r>
            <a:r>
              <a:rPr lang="nl-NL" sz="2800">
                <a:solidFill>
                  <a:schemeClr val="folHlink"/>
                </a:solidFill>
                <a:latin typeface="Times New Roman" pitchFamily="18" charset="0"/>
              </a:rPr>
              <a:t>variance</a:t>
            </a:r>
            <a:r>
              <a:rPr lang="nl-NL" sz="2800" b="0">
                <a:latin typeface="Times New Roman" pitchFamily="18" charset="0"/>
              </a:rPr>
              <a:t>. Variance is not always the way to go</a:t>
            </a:r>
            <a:endParaRPr lang="nl-NL" sz="3200"/>
          </a:p>
        </p:txBody>
      </p:sp>
    </p:spTree>
  </p:cSld>
  <p:clrMapOvr>
    <a:masterClrMapping/>
  </p:clrMapOvr>
  <p:transition advTm="1098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If you want to make a powerful statement for setting people free, you had better </a:t>
            </a:r>
            <a:r>
              <a:rPr lang="nl-NL" sz="3200" b="1">
                <a:solidFill>
                  <a:schemeClr val="bg1"/>
                </a:solidFill>
                <a:latin typeface="Times New Roman" pitchFamily="18" charset="0"/>
              </a:rPr>
              <a:t>get organised</a:t>
            </a:r>
          </a:p>
        </p:txBody>
      </p:sp>
      <p:pic>
        <p:nvPicPr>
          <p:cNvPr id="248838" name="Picture 6" descr="amne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847850"/>
            <a:ext cx="3071813" cy="4389438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 descr="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7200"/>
            <a:ext cx="9240838" cy="11133138"/>
          </a:xfrm>
          <a:prstGeom prst="rect">
            <a:avLst/>
          </a:prstGeom>
          <a:noFill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39750" y="4581525"/>
            <a:ext cx="8208963" cy="2138363"/>
          </a:xfrm>
          <a:prstGeom prst="rect">
            <a:avLst/>
          </a:prstGeom>
          <a:solidFill>
            <a:srgbClr val="FFCCCC"/>
          </a:solidFill>
          <a:ln w="349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3200" b="0">
                <a:latin typeface="Times New Roman" pitchFamily="18" charset="0"/>
              </a:rPr>
              <a:t>As industries become decentralized,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overall profits decrease.</a:t>
            </a:r>
            <a:r>
              <a:rPr lang="nl-NL" sz="3200">
                <a:latin typeface="Times New Roman" pitchFamily="18" charset="0"/>
              </a:rPr>
              <a:t> </a:t>
            </a:r>
            <a:br>
              <a:rPr lang="nl-NL" sz="320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So, if you are in for the money, </a:t>
            </a:r>
            <a:br>
              <a:rPr lang="nl-NL" sz="3200" b="0">
                <a:latin typeface="Times New Roman" pitchFamily="18" charset="0"/>
              </a:rPr>
            </a:br>
            <a:r>
              <a:rPr lang="nl-NL" sz="3200" b="0">
                <a:latin typeface="Times New Roman" pitchFamily="18" charset="0"/>
              </a:rPr>
              <a:t>you have to put in an element of centralisation</a:t>
            </a:r>
            <a:r>
              <a:rPr lang="nl-NL" sz="3600" b="0">
                <a:latin typeface="Times New Roman" pitchFamily="18" charset="0"/>
              </a:rPr>
              <a:t>.   </a:t>
            </a:r>
          </a:p>
        </p:txBody>
      </p:sp>
    </p:spTree>
  </p:cSld>
  <p:clrMapOvr>
    <a:masterClrMapping/>
  </p:clrMapOvr>
  <p:transition advTm="1257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accord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475" cy="6908800"/>
          </a:xfrm>
          <a:prstGeom prst="rect">
            <a:avLst/>
          </a:prstGeom>
          <a:noFill/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50825" y="2233613"/>
            <a:ext cx="48958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It’s all about finding the </a:t>
            </a:r>
            <a:r>
              <a:rPr lang="nl-NL" sz="4000">
                <a:solidFill>
                  <a:srgbClr val="FF0000"/>
                </a:solidFill>
                <a:latin typeface="Times New Roman" pitchFamily="18" charset="0"/>
              </a:rPr>
              <a:t>sweet</a:t>
            </a: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 spot between </a:t>
            </a:r>
            <a:br>
              <a:rPr lang="nl-NL" sz="4000" b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centralisation </a:t>
            </a:r>
            <a:br>
              <a:rPr lang="nl-NL" sz="4000" b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4000" b="0">
                <a:solidFill>
                  <a:schemeClr val="bg1"/>
                </a:solidFill>
                <a:latin typeface="Times New Roman" pitchFamily="18" charset="0"/>
              </a:rPr>
              <a:t>and decentralisation..</a:t>
            </a:r>
          </a:p>
        </p:txBody>
      </p:sp>
    </p:spTree>
  </p:cSld>
  <p:clrMapOvr>
    <a:masterClrMapping/>
  </p:clrMapOvr>
  <p:transition advTm="853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60" name="Picture 4" descr="e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475" cy="6950075"/>
          </a:xfrm>
          <a:prstGeom prst="rect">
            <a:avLst/>
          </a:prstGeom>
          <a:noFill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6624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Take a 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centralized 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company with a 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decentralized</a:t>
            </a: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 user experience</a:t>
            </a:r>
          </a:p>
        </p:txBody>
      </p:sp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9600"/>
            <a:ext cx="8713788" cy="1143000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“The more important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security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nl-NL" sz="3200" b="1">
                <a:solidFill>
                  <a:schemeClr val="folHlink"/>
                </a:solidFill>
                <a:latin typeface="Times New Roman" pitchFamily="18" charset="0"/>
              </a:rPr>
              <a:t>accountability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become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in a given industry, the more likely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that the sweet spot will tend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toward centralization”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endParaRPr lang="nl-NL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324975" cy="1143000"/>
          </a:xfrm>
        </p:spPr>
        <p:txBody>
          <a:bodyPr/>
          <a:lstStyle/>
          <a:p>
            <a:r>
              <a:rPr lang="nl-NL" sz="2800">
                <a:solidFill>
                  <a:schemeClr val="bg1"/>
                </a:solidFill>
                <a:latin typeface="Times New Roman" pitchFamily="18" charset="0"/>
              </a:rPr>
              <a:t>“Apple understood that the record labels were too centralized, but that illegal offerings like eMule posed too much a risk for many consumers”  </a:t>
            </a:r>
            <a:br>
              <a:rPr lang="nl-NL" sz="2800">
                <a:solidFill>
                  <a:schemeClr val="bg1"/>
                </a:solidFill>
                <a:latin typeface="Times New Roman" pitchFamily="18" charset="0"/>
              </a:rPr>
            </a:br>
            <a:endParaRPr lang="nl-NL" sz="4000"/>
          </a:p>
        </p:txBody>
      </p:sp>
      <p:pic>
        <p:nvPicPr>
          <p:cNvPr id="204804" name="Picture 4" descr="itu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1138"/>
            <a:ext cx="9144000" cy="4133850"/>
          </a:xfrm>
          <a:prstGeom prst="rect">
            <a:avLst/>
          </a:prstGeom>
          <a:noFill/>
        </p:spPr>
      </p:pic>
    </p:spTree>
  </p:cSld>
  <p:clrMapOvr>
    <a:masterClrMapping/>
  </p:clrMapOvr>
  <p:transition advTm="10266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2" name="Picture 8" descr="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179388" y="188913"/>
            <a:ext cx="8713787" cy="579437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0">
                <a:solidFill>
                  <a:schemeClr val="bg1"/>
                </a:solidFill>
                <a:latin typeface="Times New Roman" pitchFamily="18" charset="0"/>
              </a:rPr>
              <a:t>But don’t loose your head now!</a:t>
            </a:r>
          </a:p>
        </p:txBody>
      </p:sp>
    </p:spTree>
  </p:cSld>
  <p:clrMapOvr>
    <a:masterClrMapping/>
  </p:clrMapOvr>
  <p:transition advTm="7812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 descr="s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81813"/>
          </a:xfrm>
          <a:prstGeom prst="rect">
            <a:avLst/>
          </a:prstGeom>
          <a:noFill/>
        </p:spPr>
      </p:pic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Just because you are on the </a:t>
            </a:r>
            <a:r>
              <a:rPr lang="nl-NL" sz="3200" b="1">
                <a:solidFill>
                  <a:srgbClr val="FF7C80"/>
                </a:solidFill>
                <a:latin typeface="Times New Roman" pitchFamily="18" charset="0"/>
              </a:rPr>
              <a:t>sweet spot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now, doesn’t mean it won’t shift in the future</a:t>
            </a:r>
            <a:r>
              <a:rPr lang="nl-NL" sz="4000"/>
              <a:t> </a:t>
            </a:r>
            <a:r>
              <a:rPr lang="nl-NL" sz="4000">
                <a:solidFill>
                  <a:schemeClr val="bg1"/>
                </a:solidFill>
              </a:rPr>
              <a:t>..</a:t>
            </a:r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The internet does </a:t>
            </a:r>
            <a:r>
              <a:rPr lang="nl-NL" sz="3200" b="1">
                <a:solidFill>
                  <a:schemeClr val="folHlink"/>
                </a:solidFill>
                <a:latin typeface="Times New Roman" pitchFamily="18" charset="0"/>
              </a:rPr>
              <a:t>not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have a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president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;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a library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does</a:t>
            </a:r>
            <a:br>
              <a:rPr lang="nl-NL" sz="3200" b="1">
                <a:solidFill>
                  <a:schemeClr val="hlink"/>
                </a:solidFill>
                <a:latin typeface="Times New Roman" pitchFamily="18" charset="0"/>
              </a:rPr>
            </a:br>
            <a:endParaRPr lang="nl-NL" sz="3200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latin typeface="Times New Roman" pitchFamily="18" charset="0"/>
              </a:rPr>
              <a:t>Source</a:t>
            </a:r>
          </a:p>
        </p:txBody>
      </p:sp>
      <p:pic>
        <p:nvPicPr>
          <p:cNvPr id="94212" name="Picture 4" descr="starfish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16113"/>
            <a:ext cx="2568575" cy="3822700"/>
          </a:xfrm>
          <a:prstGeom prst="rect">
            <a:avLst/>
          </a:prstGeom>
          <a:noFill/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39750" y="1412875"/>
            <a:ext cx="46799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400" b="0">
                <a:latin typeface="Times New Roman" pitchFamily="18" charset="0"/>
              </a:rPr>
              <a:t>This presentation is </a:t>
            </a:r>
            <a:r>
              <a:rPr lang="nl-NL" sz="2400" b="0">
                <a:latin typeface="Times New Roman" pitchFamily="18" charset="0"/>
                <a:hlinkClick r:id="rId3"/>
              </a:rPr>
              <a:t>Marina Noordegraaf’s </a:t>
            </a:r>
            <a:r>
              <a:rPr lang="nl-NL" sz="2400" b="0">
                <a:latin typeface="Times New Roman" pitchFamily="18" charset="0"/>
              </a:rPr>
              <a:t> visual adaptation of the message and content of the book “</a:t>
            </a:r>
            <a:r>
              <a:rPr lang="nl-NL" sz="2400" b="0">
                <a:latin typeface="Times New Roman" pitchFamily="18" charset="0"/>
                <a:hlinkClick r:id="rId4"/>
              </a:rPr>
              <a:t>The starfish and the spider</a:t>
            </a:r>
            <a:r>
              <a:rPr lang="nl-NL" sz="2400" b="0">
                <a:latin typeface="Times New Roman" pitchFamily="18" charset="0"/>
              </a:rPr>
              <a:t>” by</a:t>
            </a:r>
            <a:br>
              <a:rPr lang="nl-NL" sz="2400" b="0">
                <a:latin typeface="Times New Roman" pitchFamily="18" charset="0"/>
              </a:rPr>
            </a:br>
            <a:r>
              <a:rPr lang="nl-NL" sz="2400" b="0">
                <a:latin typeface="Times New Roman" pitchFamily="18" charset="0"/>
              </a:rPr>
              <a:t>Ori Brafman en Rod A. Beckstrom </a:t>
            </a:r>
          </a:p>
          <a:p>
            <a:pPr>
              <a:spcBef>
                <a:spcPct val="20000"/>
              </a:spcBef>
            </a:pPr>
            <a:r>
              <a:rPr lang="nl-NL" sz="2400" b="0">
                <a:latin typeface="Times New Roman" pitchFamily="18" charset="0"/>
              </a:rPr>
              <a:t>(</a:t>
            </a:r>
            <a:r>
              <a:rPr lang="nl-NL" sz="2400" b="0">
                <a:latin typeface="Times New Roman" pitchFamily="18" charset="0"/>
                <a:hlinkClick r:id="rId4"/>
              </a:rPr>
              <a:t>www.starfishandspider.com</a:t>
            </a:r>
            <a:r>
              <a:rPr lang="nl-NL" sz="2400" b="0">
                <a:latin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</p:spTree>
  </p:cSld>
  <p:clrMapOvr>
    <a:masterClrMapping/>
  </p:clrMapOvr>
  <p:transition advTm="9141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>
                <a:latin typeface="Times New Roman" pitchFamily="18" charset="0"/>
              </a:rPr>
              <a:t>Illustrations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"/>
              </a:rPr>
              <a:t>http://xkcd.com/386/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"/>
              </a:rPr>
              <a:t>http://www.flickr.com/photos/revcyborg/5228173/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4"/>
              </a:rPr>
              <a:t>http://www.flickr.com/photos/vernhart/1096594941/in/set-72157600229196934/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5"/>
              </a:rPr>
              <a:t>http://www.flickr.com/photos/vernhart/1073265478/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6"/>
              </a:rPr>
              <a:t>http://en.wikipedia.org/wiki/Image:Internet_map_1024.jpg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7"/>
              </a:rPr>
              <a:t>http://www.flickr.com/photos/herby_fr/241196362/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8"/>
              </a:rPr>
              <a:t>http://www.flickr.com/photos/inju/1960432516/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9"/>
              </a:rPr>
              <a:t>http://www.flickr.com/photos/loki/749211708/</a:t>
            </a:r>
            <a:r>
              <a:rPr lang="nl-NL" sz="100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0"/>
              </a:rPr>
              <a:t>http://www.flickr.com/photos/onion83/73048419/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1"/>
              </a:rPr>
              <a:t>http://www.flickr.com/photos/lonelydxb/2177166095/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2"/>
              </a:rPr>
              <a:t>http://ourfounder.typepad.com/leblog/WindowsLiveWriter/MarchingtoaDifferentDRMmer_6A0C/image%7B0%7D%5B2%5D.png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3"/>
              </a:rPr>
              <a:t>http://images.salon.com/opinion/feature/2004/04/07/al_qaidas/story.jpg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4"/>
              </a:rPr>
              <a:t>http://www.flickr.com/photos/perreira/204942053/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5"/>
              </a:rPr>
              <a:t>http://www.texasbeyondhistory.net/plateaus/peoples/images/apaches.jpg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6"/>
              </a:rPr>
              <a:t>http://www.flickr.com/photos/liberato/171610084/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7"/>
              </a:rPr>
              <a:t>http://www.flickr.com/photos/stephcosta/241926141/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8"/>
              </a:rPr>
              <a:t>http://www.flickr.com/photos/krazydad/3870810/in/set-104096/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19"/>
              </a:rPr>
              <a:t>http://www.flickr.com/photos/jan_bakker/272473509/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0"/>
              </a:rPr>
              <a:t>http://www.flickr.com/photos/42311564@N00/312800567/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1"/>
              </a:rPr>
              <a:t>http://www.flickr.com/photos/octaviorojas/238466023/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2"/>
              </a:rPr>
              <a:t>http://www.flickr.com/photos/parl/70999185/</a:t>
            </a:r>
            <a:r>
              <a:rPr lang="nl-NL" sz="100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3"/>
              </a:rPr>
              <a:t>http://www.flickr.com/photos/wurz/338794309/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4"/>
              </a:rPr>
              <a:t>http://www.flickr.com/photos/thevoicewithin/1388730534/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5"/>
              </a:rPr>
              <a:t>http://www.flickr.com/photos/adamrice/174742415/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6"/>
              </a:rPr>
              <a:t>http://www.flickr.com/photos/mllerustad/409480321/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7"/>
              </a:rPr>
              <a:t>http://www.flickr.com/photos/phitar/46048661/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8"/>
              </a:rPr>
              <a:t>http://www.flickr.com/photos/_saturnine/1695426689/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29"/>
              </a:rPr>
              <a:t>http://www.flickr.com/photos/vaguelyartistic/132177047/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0"/>
              </a:rPr>
              <a:t>http://www.flickr.com/photos/f1rwb/865442362/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1"/>
              </a:rPr>
              <a:t>http://www.flickr.com/photos/002/364082308/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2"/>
              </a:rPr>
              <a:t>http://www.flickr.com/photos/cv47al/241474358/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3"/>
              </a:rPr>
              <a:t>http://www.flickr.com/photos/musigny/501889191/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4"/>
              </a:rPr>
              <a:t>http://www.flickr.com/photos/anshu_si/215832920/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5"/>
              </a:rPr>
              <a:t>http://www.flickr.com/photos/fabulous0ne/564435261/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6"/>
              </a:rPr>
              <a:t>http://www.flickr.com/photos/ableman/457246011/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7"/>
              </a:rPr>
              <a:t>http://www.flickr.com/photos/fahdad/30720601/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8"/>
              </a:rPr>
              <a:t>http://www.flickr.com/photos/nathangibbs/98592171/</a:t>
            </a:r>
            <a:r>
              <a:rPr lang="nl-NL" sz="1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39"/>
              </a:rPr>
              <a:t>http://www.flickr.com/photos/rob20/21267451/</a:t>
            </a:r>
            <a:endParaRPr lang="nl-NL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1000">
                <a:latin typeface="Times New Roman" pitchFamily="18" charset="0"/>
                <a:hlinkClick r:id="rId40"/>
              </a:rPr>
              <a:t>http://www.flickr.com/photos/cheesebikini/804099102/</a:t>
            </a:r>
            <a:r>
              <a:rPr lang="nl-NL" sz="1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5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latin typeface="Times New Roman" pitchFamily="18" charset="0"/>
              </a:rPr>
              <a:t>What about challenge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nl-NL" sz="32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nl-NL" sz="3200">
                <a:latin typeface="Times New Roman" pitchFamily="18" charset="0"/>
              </a:rPr>
              <a:t>?</a:t>
            </a:r>
          </a:p>
        </p:txBody>
      </p:sp>
      <p:pic>
        <p:nvPicPr>
          <p:cNvPr id="73735" name="Picture 7" descr="emul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 w="31750">
            <a:solidFill>
              <a:schemeClr val="accent1"/>
            </a:solidFill>
          </a:ln>
        </p:spPr>
      </p:pic>
      <p:pic>
        <p:nvPicPr>
          <p:cNvPr id="73737" name="Picture 9" descr="mg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54263"/>
            <a:ext cx="4038600" cy="3016250"/>
          </a:xfrm>
          <a:noFill/>
          <a:ln w="31750">
            <a:solidFill>
              <a:schemeClr val="accent2"/>
            </a:solidFill>
          </a:ln>
        </p:spPr>
      </p:pic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463800"/>
            <a:ext cx="8713787" cy="1470025"/>
          </a:xfrm>
        </p:spPr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The music industry has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presidents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;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Emule (P2P-sharing) does not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2800">
                <a:solidFill>
                  <a:schemeClr val="bg1"/>
                </a:solidFill>
                <a:latin typeface="Times New Roman" pitchFamily="18" charset="0"/>
              </a:rPr>
              <a:t>(we don’t even know who founded it, </a:t>
            </a:r>
            <a:br>
              <a:rPr lang="nl-NL" sz="2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2800">
                <a:solidFill>
                  <a:schemeClr val="bg1"/>
                </a:solidFill>
                <a:latin typeface="Times New Roman" pitchFamily="18" charset="0"/>
              </a:rPr>
              <a:t>so there is </a:t>
            </a:r>
            <a:r>
              <a:rPr lang="nl-NL" sz="2800" b="1">
                <a:solidFill>
                  <a:schemeClr val="folHlink"/>
                </a:solidFill>
                <a:latin typeface="Times New Roman" pitchFamily="18" charset="0"/>
              </a:rPr>
              <a:t>no one </a:t>
            </a:r>
            <a:r>
              <a:rPr lang="nl-NL" sz="2800">
                <a:solidFill>
                  <a:schemeClr val="bg1"/>
                </a:solidFill>
                <a:latin typeface="Times New Roman" pitchFamily="18" charset="0"/>
              </a:rPr>
              <a:t>to sue </a:t>
            </a:r>
            <a:r>
              <a:rPr lang="nl-NL" sz="28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nl-NL" sz="280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advTm="93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latin typeface="Times New Roman" pitchFamily="18" charset="0"/>
              </a:rPr>
              <a:t>Challenge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lang="nl-NL" sz="320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nl-NL" sz="3200">
                <a:solidFill>
                  <a:schemeClr val="tx1"/>
                </a:solidFill>
                <a:latin typeface="Times New Roman" pitchFamily="18" charset="0"/>
              </a:rPr>
              <a:t>spot the starfish and the spider</a:t>
            </a:r>
          </a:p>
        </p:txBody>
      </p:sp>
      <p:pic>
        <p:nvPicPr>
          <p:cNvPr id="76806" name="Picture 6" descr="apach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76425"/>
            <a:ext cx="4038600" cy="3971925"/>
          </a:xfrm>
          <a:noFill/>
          <a:ln w="31750">
            <a:solidFill>
              <a:schemeClr val="bg2"/>
            </a:solidFill>
          </a:ln>
        </p:spPr>
      </p:pic>
      <p:pic>
        <p:nvPicPr>
          <p:cNvPr id="76808" name="Picture 8" descr="pyrami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7775"/>
            <a:ext cx="4038600" cy="2689225"/>
          </a:xfrm>
          <a:noFill/>
          <a:ln w="41275">
            <a:solidFill>
              <a:schemeClr val="bg2"/>
            </a:solidFill>
          </a:ln>
        </p:spPr>
      </p:pic>
    </p:spTree>
  </p:cSld>
  <p:clrMapOvr>
    <a:masterClrMapping/>
  </p:clrMapOvr>
  <p:transition advTm="72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The Apache were organised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in </a:t>
            </a:r>
            <a:r>
              <a:rPr lang="nl-NL" sz="3200" b="1">
                <a:solidFill>
                  <a:schemeClr val="folHlink"/>
                </a:solidFill>
                <a:latin typeface="Times New Roman" pitchFamily="18" charset="0"/>
              </a:rPr>
              <a:t>independent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circles;  </a:t>
            </a:r>
            <a:br>
              <a:rPr lang="nl-NL" sz="32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Farao’s were the </a:t>
            </a:r>
            <a:r>
              <a:rPr lang="nl-NL" sz="3200" b="1">
                <a:solidFill>
                  <a:schemeClr val="hlink"/>
                </a:solidFill>
                <a:latin typeface="Times New Roman" pitchFamily="18" charset="0"/>
              </a:rPr>
              <a:t>kings</a:t>
            </a:r>
            <a:r>
              <a:rPr lang="nl-NL" sz="3200">
                <a:solidFill>
                  <a:schemeClr val="bg1"/>
                </a:solidFill>
                <a:latin typeface="Times New Roman" pitchFamily="18" charset="0"/>
              </a:rPr>
              <a:t> of society</a:t>
            </a:r>
          </a:p>
        </p:txBody>
      </p:sp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774</Words>
  <Application>Microsoft Office PowerPoint</Application>
  <PresentationFormat>On-screen Show (4:3)</PresentationFormat>
  <Paragraphs>106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Times New Roman</vt:lpstr>
      <vt:lpstr>Wingdings</vt:lpstr>
      <vt:lpstr>Standaardontwerp</vt:lpstr>
      <vt:lpstr>Slide 1</vt:lpstr>
      <vt:lpstr>Slide 2</vt:lpstr>
      <vt:lpstr>Look at the slide and decide which of the 2 pictures has “a head” (someone in charge) and which one is left without a leader.   </vt:lpstr>
      <vt:lpstr>Challenge 1</vt:lpstr>
      <vt:lpstr>The internet does not have a president;  a library does </vt:lpstr>
      <vt:lpstr>What about challenge 2 ?</vt:lpstr>
      <vt:lpstr>The music industry has presidents;  Emule (P2P-sharing) does not  (we don’t even know who founded it,  so there is no one to sue )</vt:lpstr>
      <vt:lpstr>Challenge 3: spot the starfish and the spider</vt:lpstr>
      <vt:lpstr>The Apache were organised  in independent circles;   Farao’s were the kings of society</vt:lpstr>
      <vt:lpstr>Challenge 4: starfish in sight? </vt:lpstr>
      <vt:lpstr>The CIA is a centralized company;  Al Qaida is an open system.  It does not have central intelligence; the intelligence is spread throughout the system (it is made up of largely independent cells)  </vt:lpstr>
      <vt:lpstr>Slide 12</vt:lpstr>
      <vt:lpstr>Final challenge </vt:lpstr>
      <vt:lpstr>You kinda get the picture, right?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Strategy 1: Go after the  and give them reasons to change it</vt:lpstr>
      <vt:lpstr>Give people tools    Give people </vt:lpstr>
      <vt:lpstr>Changing ideology succeeds best  if your mission is not to change ideology  but to help people</vt:lpstr>
      <vt:lpstr>Strategy 2: centralize them!</vt:lpstr>
      <vt:lpstr>Slide 33</vt:lpstr>
      <vt:lpstr>Slide 34</vt:lpstr>
      <vt:lpstr>“Once people gain a right to property  they quickly seek out a centralized system  to protect their interests”</vt:lpstr>
      <vt:lpstr>Slide 36</vt:lpstr>
      <vt:lpstr>Strategy 3 to combat starfish: decentralize yourself</vt:lpstr>
      <vt:lpstr>Does this all mean that starfish organisations are allways the best way to go?</vt:lpstr>
      <vt:lpstr>Slide 39</vt:lpstr>
      <vt:lpstr>Slide 40</vt:lpstr>
      <vt:lpstr>Slide 41</vt:lpstr>
      <vt:lpstr>If you want to make a powerful statement for setting people free, you had better get organised</vt:lpstr>
      <vt:lpstr>Slide 43</vt:lpstr>
      <vt:lpstr>Slide 44</vt:lpstr>
      <vt:lpstr>Slide 45</vt:lpstr>
      <vt:lpstr>“The more important  security and accountability become  in a given industry, the more likely  that the sweet spot will tend  toward centralization”   </vt:lpstr>
      <vt:lpstr>“Apple understood that the record labels were too centralized, but that illegal offerings like eMule posed too much a risk for many consumers”   </vt:lpstr>
      <vt:lpstr>Slide 48</vt:lpstr>
      <vt:lpstr>Just because you are on the sweet spot now, doesn’t mean it won’t shift in the future ..</vt:lpstr>
      <vt:lpstr>Source</vt:lpstr>
      <vt:lpstr>Illustrations</vt:lpstr>
    </vt:vector>
  </TitlesOfParts>
  <Company>Marina Noordegraaf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zeester en de spin</dc:title>
  <dc:creator>Marina</dc:creator>
  <cp:lastModifiedBy>RobTina</cp:lastModifiedBy>
  <cp:revision>395</cp:revision>
  <dcterms:created xsi:type="dcterms:W3CDTF">2008-02-20T19:42:42Z</dcterms:created>
  <dcterms:modified xsi:type="dcterms:W3CDTF">2012-02-27T14:22:13Z</dcterms:modified>
</cp:coreProperties>
</file>